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04"/>
  </p:notesMasterIdLst>
  <p:sldIdLst>
    <p:sldId id="272" r:id="rId5"/>
    <p:sldId id="260" r:id="rId6"/>
    <p:sldId id="261" r:id="rId7"/>
    <p:sldId id="270" r:id="rId8"/>
    <p:sldId id="262" r:id="rId9"/>
    <p:sldId id="265" r:id="rId10"/>
    <p:sldId id="257" r:id="rId11"/>
    <p:sldId id="277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65" r:id="rId24"/>
    <p:sldId id="366" r:id="rId25"/>
    <p:sldId id="288" r:id="rId26"/>
    <p:sldId id="289" r:id="rId27"/>
    <p:sldId id="367" r:id="rId28"/>
    <p:sldId id="290" r:id="rId29"/>
    <p:sldId id="291" r:id="rId30"/>
    <p:sldId id="292" r:id="rId31"/>
    <p:sldId id="293" r:id="rId32"/>
    <p:sldId id="294" r:id="rId33"/>
    <p:sldId id="296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7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29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7" r:id="rId95"/>
    <p:sldId id="356" r:id="rId96"/>
    <p:sldId id="359" r:id="rId97"/>
    <p:sldId id="360" r:id="rId98"/>
    <p:sldId id="361" r:id="rId99"/>
    <p:sldId id="362" r:id="rId100"/>
    <p:sldId id="363" r:id="rId101"/>
    <p:sldId id="364" r:id="rId102"/>
    <p:sldId id="275" r:id="rId10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Century Gothic" panose="020B0502020202020204" pitchFamily="34" charset="0"/>
      <p:regular r:id="rId109"/>
      <p:bold r:id="rId110"/>
      <p:italic r:id="rId111"/>
      <p:boldItalic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D791E-4BE2-B622-2122-73D3B44F7A16}" v="2" dt="2022-06-14T05:21:28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8.fntdata"/><Relationship Id="rId16" Type="http://schemas.openxmlformats.org/officeDocument/2006/relationships/slide" Target="slides/slide12.xml"/><Relationship Id="rId107" Type="http://schemas.openxmlformats.org/officeDocument/2006/relationships/font" Target="fonts/font3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customschemas.google.com/relationships/presentationmetadata" Target="metadata"/><Relationship Id="rId118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4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5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6.fntdata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7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004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93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15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478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7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8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6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280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5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54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4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9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15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04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99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1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818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23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0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1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06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6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58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81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584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03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954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316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3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1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01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8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137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775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308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49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08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4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8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82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822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59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6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03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20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39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354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9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876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8878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455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758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68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11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64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180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6967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29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9631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462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99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17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326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6353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087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370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811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3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691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11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714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07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621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263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30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8097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4949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508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5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4131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829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195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447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290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826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1794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893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66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089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3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55.jpe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4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3.png"/><Relationship Id="rId5" Type="http://schemas.openxmlformats.org/officeDocument/2006/relationships/image" Target="../media/image52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400" dirty="0">
                <a:sym typeface="Century Gothic"/>
              </a:rPr>
              <a:t>Entendendo comunicação </a:t>
            </a:r>
            <a:r>
              <a:rPr lang="pt-BR" sz="4400" dirty="0" err="1">
                <a:sym typeface="Century Gothic"/>
              </a:rPr>
              <a:t>Client</a:t>
            </a:r>
            <a:r>
              <a:rPr lang="pt-BR" sz="4400" dirty="0">
                <a:sym typeface="Century Gothic"/>
              </a:rPr>
              <a:t> x Server</a:t>
            </a:r>
            <a:endParaRPr sz="4400" dirty="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(1959 a 1965)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Computer - Second Generation">
            <a:extLst>
              <a:ext uri="{FF2B5EF4-FFF2-40B4-BE49-F238E27FC236}">
                <a16:creationId xmlns:a16="http://schemas.microsoft.com/office/drawing/2014/main" id="{83734029-1881-4CA8-5892-C57918F88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2412502"/>
            <a:ext cx="3091330" cy="24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nsistor computer - Wikipedia">
            <a:extLst>
              <a:ext uri="{FF2B5EF4-FFF2-40B4-BE49-F238E27FC236}">
                <a16:creationId xmlns:a16="http://schemas.microsoft.com/office/drawing/2014/main" id="{FA9129E3-51C5-6176-84A0-E01CE1D2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69" y="1391483"/>
            <a:ext cx="2849713" cy="37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2ª Geração – Histórico e Evolução dos computadores">
            <a:extLst>
              <a:ext uri="{FF2B5EF4-FFF2-40B4-BE49-F238E27FC236}">
                <a16:creationId xmlns:a16="http://schemas.microsoft.com/office/drawing/2014/main" id="{18D5AA14-A407-17C9-74B4-2C3C3426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391483"/>
            <a:ext cx="1684713" cy="9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B303CC1-8E77-C604-5EBF-E35C94FCF635}"/>
              </a:ext>
            </a:extLst>
          </p:cNvPr>
          <p:cNvSpPr txBox="1"/>
          <p:nvPr/>
        </p:nvSpPr>
        <p:spPr>
          <a:xfrm>
            <a:off x="1970477" y="1636537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92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(1965 a 1970)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Flip Flop Jk | MercadoLivre 📦">
            <a:extLst>
              <a:ext uri="{FF2B5EF4-FFF2-40B4-BE49-F238E27FC236}">
                <a16:creationId xmlns:a16="http://schemas.microsoft.com/office/drawing/2014/main" id="{810215E8-A047-242A-46A4-A4DCDF03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6" y="1797656"/>
            <a:ext cx="1712509" cy="1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0685351D-7440-2E5C-C301-2B34E030CA39}"/>
              </a:ext>
            </a:extLst>
          </p:cNvPr>
          <p:cNvSpPr txBox="1"/>
          <p:nvPr/>
        </p:nvSpPr>
        <p:spPr>
          <a:xfrm>
            <a:off x="350370" y="3235624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Circuito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integrado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0764A160-E409-BA9E-6D6A-459A601E1CA3}"/>
              </a:ext>
            </a:extLst>
          </p:cNvPr>
          <p:cNvSpPr txBox="1"/>
          <p:nvPr/>
        </p:nvSpPr>
        <p:spPr>
          <a:xfrm>
            <a:off x="350370" y="3964982"/>
            <a:ext cx="280201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Resistores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4" name="Picture 4" descr="Third Generation - History Of Computers">
            <a:extLst>
              <a:ext uri="{FF2B5EF4-FFF2-40B4-BE49-F238E27FC236}">
                <a16:creationId xmlns:a16="http://schemas.microsoft.com/office/drawing/2014/main" id="{50D69A3C-CFCF-4BB2-DB1D-E3882A00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603" y="1460474"/>
            <a:ext cx="2515022" cy="16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E240450-2C02-4C66-2670-0FF6FECD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25" y="3364689"/>
            <a:ext cx="2920253" cy="15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95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569176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partir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1971)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94DC4A8-6C4D-C2B7-9761-63109D71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729" y="1529067"/>
            <a:ext cx="190110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First Mouse - Apple Mouse for Lisa (1983) | ICONIC Antiques">
            <a:extLst>
              <a:ext uri="{FF2B5EF4-FFF2-40B4-BE49-F238E27FC236}">
                <a16:creationId xmlns:a16="http://schemas.microsoft.com/office/drawing/2014/main" id="{FB246D47-5417-8325-DC62-804C615E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911" y="1637077"/>
            <a:ext cx="1767049" cy="1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OUSE GAMER REGRADON INQUISITOR 2, 7200 DPI, 6 BOTÕES - M716A">
            <a:extLst>
              <a:ext uri="{FF2B5EF4-FFF2-40B4-BE49-F238E27FC236}">
                <a16:creationId xmlns:a16="http://schemas.microsoft.com/office/drawing/2014/main" id="{D224E45B-1620-0E0E-1D0B-D5DEAF8E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19" y="3478238"/>
            <a:ext cx="1437301" cy="14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otebook gamer 2 em 1 Asus Flow X16 tem tela mini LED de 165Hz">
            <a:extLst>
              <a:ext uri="{FF2B5EF4-FFF2-40B4-BE49-F238E27FC236}">
                <a16:creationId xmlns:a16="http://schemas.microsoft.com/office/drawing/2014/main" id="{1AF6B219-5580-AB99-5149-D0F8C087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7" y="3478238"/>
            <a:ext cx="1767542" cy="12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ourth &amp; Fifth Generation - ComputerHisto">
            <a:extLst>
              <a:ext uri="{FF2B5EF4-FFF2-40B4-BE49-F238E27FC236}">
                <a16:creationId xmlns:a16="http://schemas.microsoft.com/office/drawing/2014/main" id="{D6B5DF1C-AC30-33DF-CE1B-5F8D765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2" y="1665262"/>
            <a:ext cx="1767542" cy="11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c Gamer Fácil Intel Core I5 3a Geração, 8GB, Geforce GTX 1050 4GB, HD  500GB, Fonte 500w | KaBuM!">
            <a:extLst>
              <a:ext uri="{FF2B5EF4-FFF2-40B4-BE49-F238E27FC236}">
                <a16:creationId xmlns:a16="http://schemas.microsoft.com/office/drawing/2014/main" id="{9FEA7D0E-D02F-8B00-1DBC-95A80917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620" y="3319730"/>
            <a:ext cx="151676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elular top de linha, intermediário e básico: qual a diferença?">
            <a:extLst>
              <a:ext uri="{FF2B5EF4-FFF2-40B4-BE49-F238E27FC236}">
                <a16:creationId xmlns:a16="http://schemas.microsoft.com/office/drawing/2014/main" id="{277BD3C6-1B0F-5D19-F819-496E7EA2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84" y="3606136"/>
            <a:ext cx="1721223" cy="9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350370" y="622964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I Impact on Software Testing Practices | EuroSTAR Huddle">
            <a:extLst>
              <a:ext uri="{FF2B5EF4-FFF2-40B4-BE49-F238E27FC236}">
                <a16:creationId xmlns:a16="http://schemas.microsoft.com/office/drawing/2014/main" id="{4CB1C880-595F-C464-1FFD-C52ABA3B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4" y="1523769"/>
            <a:ext cx="3349590" cy="148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mo os computadores quânticos podem mudar o mundo que conhecemos - Revista  Galileu | Ciência">
            <a:extLst>
              <a:ext uri="{FF2B5EF4-FFF2-40B4-BE49-F238E27FC236}">
                <a16:creationId xmlns:a16="http://schemas.microsoft.com/office/drawing/2014/main" id="{DDB73027-6D5F-7D5E-C257-0311C689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20" y="1045214"/>
            <a:ext cx="2882713" cy="19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riptomoedas: muito além das oscilações - Rede Gazeta de Comunicação">
            <a:extLst>
              <a:ext uri="{FF2B5EF4-FFF2-40B4-BE49-F238E27FC236}">
                <a16:creationId xmlns:a16="http://schemas.microsoft.com/office/drawing/2014/main" id="{0398BA62-3A5B-847F-586A-6E88FFA0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09" y="3191578"/>
            <a:ext cx="1843929" cy="122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es de empresas que já começaram a investir no metaverso">
            <a:extLst>
              <a:ext uri="{FF2B5EF4-FFF2-40B4-BE49-F238E27FC236}">
                <a16:creationId xmlns:a16="http://schemas.microsoft.com/office/drawing/2014/main" id="{829EA15D-951B-E960-0DCF-4726B218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42" y="3191578"/>
            <a:ext cx="2770263" cy="15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8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nova era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532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 descr="Telégrafo - Descoberta, funcionamento e utilização">
            <a:extLst>
              <a:ext uri="{FF2B5EF4-FFF2-40B4-BE49-F238E27FC236}">
                <a16:creationId xmlns:a16="http://schemas.microsoft.com/office/drawing/2014/main" id="{96ACD194-7C89-8AC0-E0DE-52F73468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0" y="1698520"/>
            <a:ext cx="2713317" cy="15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9B7C1AAD-F4B1-0561-66B7-BDBFDC68EC58}"/>
              </a:ext>
            </a:extLst>
          </p:cNvPr>
          <p:cNvSpPr txBox="1"/>
          <p:nvPr/>
        </p:nvSpPr>
        <p:spPr>
          <a:xfrm>
            <a:off x="417052" y="3228991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Telégrafo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6" name="Picture 4" descr="O telégrafo, a invenção que deu início à era da informação | Blog oficial  da Kaspersky">
            <a:extLst>
              <a:ext uri="{FF2B5EF4-FFF2-40B4-BE49-F238E27FC236}">
                <a16:creationId xmlns:a16="http://schemas.microsoft.com/office/drawing/2014/main" id="{C1767772-6BC2-CA35-B889-37E54B80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85" y="2973960"/>
            <a:ext cx="1909997" cy="12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1858: First transatlantic telegraph cable completed, took 3 years - lasted  3 weeks">
            <a:extLst>
              <a:ext uri="{FF2B5EF4-FFF2-40B4-BE49-F238E27FC236}">
                <a16:creationId xmlns:a16="http://schemas.microsoft.com/office/drawing/2014/main" id="{A50E9F82-0236-CA04-E286-A936DA57B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76" y="948617"/>
            <a:ext cx="3255588" cy="18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E5533153-4BE5-AD2C-935A-B646CA423B2F}"/>
              </a:ext>
            </a:extLst>
          </p:cNvPr>
          <p:cNvSpPr txBox="1"/>
          <p:nvPr/>
        </p:nvSpPr>
        <p:spPr>
          <a:xfrm>
            <a:off x="4750568" y="2723159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1958</a:t>
            </a:r>
          </a:p>
        </p:txBody>
      </p:sp>
      <p:pic>
        <p:nvPicPr>
          <p:cNvPr id="8200" name="Picture 8" descr="Tiffany's Transatlantic Cable Souvenir | National Museum of American History">
            <a:extLst>
              <a:ext uri="{FF2B5EF4-FFF2-40B4-BE49-F238E27FC236}">
                <a16:creationId xmlns:a16="http://schemas.microsoft.com/office/drawing/2014/main" id="{04610085-93F0-9DEB-8D61-041E4739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7" y="1243670"/>
            <a:ext cx="1434521" cy="21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ompre I Love You Morse Code Dainty Beaded Bracelet com Presente de Joias  de Mensagem Secreta barato — frete grátis, avaliações reais com fotos — Joom">
            <a:extLst>
              <a:ext uri="{FF2B5EF4-FFF2-40B4-BE49-F238E27FC236}">
                <a16:creationId xmlns:a16="http://schemas.microsoft.com/office/drawing/2014/main" id="{DB112C27-36F5-BF13-7BDA-89C5C692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58" y="3218704"/>
            <a:ext cx="1727947" cy="17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7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Década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1950 – Guerra Fria</a:t>
            </a:r>
          </a:p>
        </p:txBody>
      </p:sp>
      <p:pic>
        <p:nvPicPr>
          <p:cNvPr id="9218" name="Picture 2" descr="Conflitos da Guerra Fria - Resumo, fases, principais combates, fim">
            <a:extLst>
              <a:ext uri="{FF2B5EF4-FFF2-40B4-BE49-F238E27FC236}">
                <a16:creationId xmlns:a16="http://schemas.microsoft.com/office/drawing/2014/main" id="{5FA326D8-3327-DCA9-4504-A9CC5485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7" y="1462328"/>
            <a:ext cx="2919753" cy="19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660A8CCA-0A3A-71E3-EFF4-81A98BE2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937964"/>
            <a:ext cx="2639177" cy="20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rrida espacial - O que foi, contexto, Guerra Fria, acontecimentos">
            <a:extLst>
              <a:ext uri="{FF2B5EF4-FFF2-40B4-BE49-F238E27FC236}">
                <a16:creationId xmlns:a16="http://schemas.microsoft.com/office/drawing/2014/main" id="{38A1A5A0-C341-805D-E800-9EE8AB57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" y="3188538"/>
            <a:ext cx="2246000" cy="16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efense Advanced Research Projects Agency – Wikipédia, a enciclopédia livre">
            <a:extLst>
              <a:ext uri="{FF2B5EF4-FFF2-40B4-BE49-F238E27FC236}">
                <a16:creationId xmlns:a16="http://schemas.microsoft.com/office/drawing/2014/main" id="{01164EEC-65F4-7F08-78C4-5E4D5915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47" y="3408829"/>
            <a:ext cx="1954082" cy="10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68;p3">
            <a:extLst>
              <a:ext uri="{FF2B5EF4-FFF2-40B4-BE49-F238E27FC236}">
                <a16:creationId xmlns:a16="http://schemas.microsoft.com/office/drawing/2014/main" id="{BDCA5541-2636-89B4-FF64-4E3823F16E42}"/>
              </a:ext>
            </a:extLst>
          </p:cNvPr>
          <p:cNvSpPr txBox="1"/>
          <p:nvPr/>
        </p:nvSpPr>
        <p:spPr>
          <a:xfrm>
            <a:off x="3516747" y="4374193"/>
            <a:ext cx="358688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Defense Advanced Research Projects Agency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E38AD39-2517-3A98-E45D-4C393534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69" y="763892"/>
            <a:ext cx="2467602" cy="17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2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4" name="Picture 4" descr="MicroHost on Twitter: &quot;&quot;Cloud computing is believed to have been invented  by Joseph Carl Robnett Licklider in the 1960s with his work on ARPANET to  connect people and data from anywhere at">
            <a:extLst>
              <a:ext uri="{FF2B5EF4-FFF2-40B4-BE49-F238E27FC236}">
                <a16:creationId xmlns:a16="http://schemas.microsoft.com/office/drawing/2014/main" id="{0D0DE51D-2E14-30E0-9DC1-F1C99756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7" y="1462328"/>
            <a:ext cx="4458448" cy="25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D16E87C9-986F-DAB6-CA83-81989068281D}"/>
              </a:ext>
            </a:extLst>
          </p:cNvPr>
          <p:cNvSpPr txBox="1"/>
          <p:nvPr/>
        </p:nvSpPr>
        <p:spPr>
          <a:xfrm>
            <a:off x="5107614" y="1363911"/>
            <a:ext cx="34491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poderiam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dela.</a:t>
            </a:r>
          </a:p>
        </p:txBody>
      </p:sp>
      <p:sp>
        <p:nvSpPr>
          <p:cNvPr id="16" name="Google Shape;168;p3">
            <a:extLst>
              <a:ext uri="{FF2B5EF4-FFF2-40B4-BE49-F238E27FC236}">
                <a16:creationId xmlns:a16="http://schemas.microsoft.com/office/drawing/2014/main" id="{BD554716-0B9B-D4B9-AD55-AC61880D14F1}"/>
              </a:ext>
            </a:extLst>
          </p:cNvPr>
          <p:cNvSpPr txBox="1"/>
          <p:nvPr/>
        </p:nvSpPr>
        <p:spPr>
          <a:xfrm>
            <a:off x="5107614" y="2801211"/>
            <a:ext cx="3449170" cy="7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coisa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aconteceu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9070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350370" y="1041182"/>
            <a:ext cx="8153372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pacotes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enviados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a um e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permitia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múltiplos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destinos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intersecção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funcionando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“checkpoints”. Podemos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dizer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é o “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avô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roteadores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56" y="2683098"/>
            <a:ext cx="3488392" cy="20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1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262963" y="967232"/>
            <a:ext cx="5039287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estabelecida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foi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29/10/1969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0" y="1077199"/>
            <a:ext cx="2465267" cy="14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UCLA - Universidade dos Sonhos! - Avaliações de viajantes - University of  California, Los Angeles (UCLA) - Tripadvisor">
            <a:extLst>
              <a:ext uri="{FF2B5EF4-FFF2-40B4-BE49-F238E27FC236}">
                <a16:creationId xmlns:a16="http://schemas.microsoft.com/office/drawing/2014/main" id="{A9D583B1-F5F4-1692-BEF0-143F4B2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8" y="1972279"/>
            <a:ext cx="1644000" cy="12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F470720-5A68-A935-03A4-82B0E5F495C9}"/>
              </a:ext>
            </a:extLst>
          </p:cNvPr>
          <p:cNvSpPr txBox="1"/>
          <p:nvPr/>
        </p:nvSpPr>
        <p:spPr>
          <a:xfrm>
            <a:off x="262963" y="3520629"/>
            <a:ext cx="204992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UCLA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University of California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SRI (Stanford Research Institute) - ~1961 | Menlo Park Planning | Flickr">
            <a:extLst>
              <a:ext uri="{FF2B5EF4-FFF2-40B4-BE49-F238E27FC236}">
                <a16:creationId xmlns:a16="http://schemas.microsoft.com/office/drawing/2014/main" id="{EE9A2772-46EF-CB6A-E295-CAF59224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82" y="1961512"/>
            <a:ext cx="1926837" cy="12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54D7C401-0EC5-C4E2-3F9B-74B27297063E}"/>
              </a:ext>
            </a:extLst>
          </p:cNvPr>
          <p:cNvSpPr txBox="1"/>
          <p:nvPr/>
        </p:nvSpPr>
        <p:spPr>
          <a:xfrm>
            <a:off x="3036191" y="3518638"/>
            <a:ext cx="337381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SRI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Stanford Research Institute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FADF24-4BDF-3509-472F-D02942DCA875}"/>
              </a:ext>
            </a:extLst>
          </p:cNvPr>
          <p:cNvCxnSpPr/>
          <p:nvPr/>
        </p:nvCxnSpPr>
        <p:spPr>
          <a:xfrm>
            <a:off x="2312891" y="2610332"/>
            <a:ext cx="133126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79152CAE-12EE-B780-9E43-1F300E6EC814}"/>
              </a:ext>
            </a:extLst>
          </p:cNvPr>
          <p:cNvSpPr txBox="1"/>
          <p:nvPr/>
        </p:nvSpPr>
        <p:spPr>
          <a:xfrm>
            <a:off x="262963" y="3995392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Palavra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“LOGIN”, mas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só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chegou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“LO”</a:t>
            </a:r>
          </a:p>
        </p:txBody>
      </p:sp>
    </p:spTree>
    <p:extLst>
      <p:ext uri="{BB962C8B-B14F-4D97-AF65-F5344CB8AC3E}">
        <p14:creationId xmlns:p14="http://schemas.microsoft.com/office/powerpoint/2010/main" val="169933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dirty="0">
                <a:sym typeface="Century Gothic"/>
              </a:rPr>
              <a:t>Entendendo comunicação </a:t>
            </a:r>
            <a:r>
              <a:rPr lang="pt-BR" dirty="0" err="1">
                <a:sym typeface="Century Gothic"/>
              </a:rPr>
              <a:t>Client</a:t>
            </a:r>
            <a:r>
              <a:rPr lang="pt-BR" dirty="0">
                <a:sym typeface="Century Gothic"/>
              </a:rPr>
              <a:t> x Server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4" name="Picture 6" descr="NSFNET - ICANNWiki">
            <a:extLst>
              <a:ext uri="{FF2B5EF4-FFF2-40B4-BE49-F238E27FC236}">
                <a16:creationId xmlns:a16="http://schemas.microsoft.com/office/drawing/2014/main" id="{DBB3BB3A-B137-1B29-03FB-468F002B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83" y="1985635"/>
            <a:ext cx="801360" cy="9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MILNET - The History of Domains">
            <a:extLst>
              <a:ext uri="{FF2B5EF4-FFF2-40B4-BE49-F238E27FC236}">
                <a16:creationId xmlns:a16="http://schemas.microsoft.com/office/drawing/2014/main" id="{F67BC9DE-CBDF-E034-C839-DE61357F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43" y="2074831"/>
            <a:ext cx="915799" cy="6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OMPUTER SCIENCE NETWORK (CSNET) - The History of Domains">
            <a:extLst>
              <a:ext uri="{FF2B5EF4-FFF2-40B4-BE49-F238E27FC236}">
                <a16:creationId xmlns:a16="http://schemas.microsoft.com/office/drawing/2014/main" id="{DDBCC3F4-5583-DBE5-F69B-34A5AECB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20" y="3690947"/>
            <a:ext cx="1082382" cy="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Nokia 1100 Network Solution , Png Download - Esnet Logo, Transparent Png -  kindpng">
            <a:extLst>
              <a:ext uri="{FF2B5EF4-FFF2-40B4-BE49-F238E27FC236}">
                <a16:creationId xmlns:a16="http://schemas.microsoft.com/office/drawing/2014/main" id="{901E3147-1374-B4F9-A159-F5F5E211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71" y="3711907"/>
            <a:ext cx="1203326" cy="77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iniCurso: Sociedade em Rede">
            <a:extLst>
              <a:ext uri="{FF2B5EF4-FFF2-40B4-BE49-F238E27FC236}">
                <a16:creationId xmlns:a16="http://schemas.microsoft.com/office/drawing/2014/main" id="{F9501A09-898C-0506-863A-A3E0C03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74" y="975235"/>
            <a:ext cx="1648760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NASA - YouTube">
            <a:extLst>
              <a:ext uri="{FF2B5EF4-FFF2-40B4-BE49-F238E27FC236}">
                <a16:creationId xmlns:a16="http://schemas.microsoft.com/office/drawing/2014/main" id="{80C18937-FA0C-1A30-34DC-EBD6E919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01" y="2690277"/>
            <a:ext cx="976834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Uma filha com dois pais: afinal, quem inventou a internet? - 18/06/2019 -  UOL TILT">
            <a:extLst>
              <a:ext uri="{FF2B5EF4-FFF2-40B4-BE49-F238E27FC236}">
                <a16:creationId xmlns:a16="http://schemas.microsoft.com/office/drawing/2014/main" id="{4FE9E011-9100-77BD-C63D-5C3FD1C0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9" y="1090026"/>
            <a:ext cx="29289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AE161F6-7FF1-A705-1D8B-FA41BC19EEFF}"/>
              </a:ext>
            </a:extLst>
          </p:cNvPr>
          <p:cNvSpPr txBox="1"/>
          <p:nvPr/>
        </p:nvSpPr>
        <p:spPr>
          <a:xfrm>
            <a:off x="317202" y="2493427"/>
            <a:ext cx="3424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Vinton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Cerf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Robert Kahn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790" name="Picture 22" descr="tcp-ip - SafeBytes Software">
            <a:extLst>
              <a:ext uri="{FF2B5EF4-FFF2-40B4-BE49-F238E27FC236}">
                <a16:creationId xmlns:a16="http://schemas.microsoft.com/office/drawing/2014/main" id="{BC2616EC-3163-CB27-8F86-96D8A0F1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66" y="3225296"/>
            <a:ext cx="1333024" cy="134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Tim Berners-Lee">
            <a:extLst>
              <a:ext uri="{FF2B5EF4-FFF2-40B4-BE49-F238E27FC236}">
                <a16:creationId xmlns:a16="http://schemas.microsoft.com/office/drawing/2014/main" id="{999A5CA3-F1EE-81AC-D574-03305B31E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37916" y="930392"/>
            <a:ext cx="1709984" cy="18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224DB5-95CE-15A8-9260-9E89B727A6AA}"/>
              </a:ext>
            </a:extLst>
          </p:cNvPr>
          <p:cNvSpPr txBox="1"/>
          <p:nvPr/>
        </p:nvSpPr>
        <p:spPr>
          <a:xfrm>
            <a:off x="2362200" y="954239"/>
            <a:ext cx="614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1989,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Berners-Lee 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viu a oportunidade de unir hipertexto com TCP/IP e criar a World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Web (WWW)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660BFF-88F3-F87B-D537-45B7B0E7666D}"/>
              </a:ext>
            </a:extLst>
          </p:cNvPr>
          <p:cNvSpPr txBox="1"/>
          <p:nvPr/>
        </p:nvSpPr>
        <p:spPr>
          <a:xfrm>
            <a:off x="2362200" y="2248655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 navegador chamado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WorldWideWeb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794" name="Picture 2" descr="The World's First Web Site - HISTORY">
            <a:extLst>
              <a:ext uri="{FF2B5EF4-FFF2-40B4-BE49-F238E27FC236}">
                <a16:creationId xmlns:a16="http://schemas.microsoft.com/office/drawing/2014/main" id="{46F1374C-0F15-6D20-C785-7FFE3B3C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6" y="3031716"/>
            <a:ext cx="2795834" cy="18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0E19AD0-AADB-2ED1-39B2-DC5C6FF14ECC}"/>
              </a:ext>
            </a:extLst>
          </p:cNvPr>
          <p:cNvSpPr txBox="1"/>
          <p:nvPr/>
        </p:nvSpPr>
        <p:spPr>
          <a:xfrm>
            <a:off x="3475117" y="3838570"/>
            <a:ext cx="291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http://info.cern.ch/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A2CFDC-0778-7938-27A0-4853CA002098}"/>
              </a:ext>
            </a:extLst>
          </p:cNvPr>
          <p:cNvSpPr txBox="1"/>
          <p:nvPr/>
        </p:nvSpPr>
        <p:spPr>
          <a:xfrm>
            <a:off x="3475117" y="344036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August 6, 1991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que vale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pena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envolvidos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2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793254" y="1076930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Grace Murray Hopper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40A24"/>
                </a:solidFill>
                <a:latin typeface="Calibri"/>
                <a:cs typeface="Calibri"/>
              </a:rPr>
              <a:t>Marinha dos Estados Unidos</a:t>
            </a:r>
            <a:endParaRPr lang="en-US" sz="1800" dirty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das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programadoras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Mark I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1944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alto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nível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Flow-Matic (Base do COBOL)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Termo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“bug”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6" name="Picture 4" descr="The History of Women in IT | Grace hopper, Women in history, Influential  women">
            <a:extLst>
              <a:ext uri="{FF2B5EF4-FFF2-40B4-BE49-F238E27FC236}">
                <a16:creationId xmlns:a16="http://schemas.microsoft.com/office/drawing/2014/main" id="{444C803F-D0EF-8C7D-4F8A-57CD7DA5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4" y="971856"/>
            <a:ext cx="2933997" cy="36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4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947984" y="971856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Joseph Carl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Robnett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Licklider</a:t>
            </a:r>
            <a:endParaRPr lang="en-US" sz="2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Recrutado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DARPA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depois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teorizar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galática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Plantou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distintos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3074" name="Picture 2" descr="j.c.r licklider information website">
            <a:extLst>
              <a:ext uri="{FF2B5EF4-FFF2-40B4-BE49-F238E27FC236}">
                <a16:creationId xmlns:a16="http://schemas.microsoft.com/office/drawing/2014/main" id="{E6F7410D-88D3-8506-3D55-39C8A8F4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748" y="971856"/>
            <a:ext cx="3184310" cy="37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09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Robert E. Kahn, Computer and Cognitive Science (2018) | The Franklin  Institute">
            <a:extLst>
              <a:ext uri="{FF2B5EF4-FFF2-40B4-BE49-F238E27FC236}">
                <a16:creationId xmlns:a16="http://schemas.microsoft.com/office/drawing/2014/main" id="{E25F7F93-7ECA-9655-BAE9-2A71D783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6" y="978274"/>
            <a:ext cx="3593726" cy="35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414520" y="116443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Robert E. Kahn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243534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pública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ARPANet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e-mail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TCP/IP</a:t>
            </a:r>
          </a:p>
        </p:txBody>
      </p:sp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1B3A8C75-8327-2EC9-E79B-081BACD5AA8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156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263462" y="889155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Tim Berners-Lee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1913578"/>
            <a:ext cx="4577797" cy="173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Inventor do WWW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World Wide Web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Consortion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(W3C)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Diversas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homenagens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cavaleiro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pela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Rainha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Elizabeth II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HTTP e HTML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im Berners-Lee">
            <a:extLst>
              <a:ext uri="{FF2B5EF4-FFF2-40B4-BE49-F238E27FC236}">
                <a16:creationId xmlns:a16="http://schemas.microsoft.com/office/drawing/2014/main" id="{39EA1502-9E83-336E-D95F-1D43CDC0E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88715" y="1032106"/>
            <a:ext cx="3270873" cy="35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DDCDD2C6-8B6C-EAD5-1210-4FC972FCBCEA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40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395985" y="841137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 Andreessen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302404" y="1387823"/>
            <a:ext cx="4477072" cy="311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(re)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O Netscape Navigator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Mosaic.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amigável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gráficos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90% da internet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época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mas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superado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 Explorer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arc Andreessen">
            <a:extLst>
              <a:ext uri="{FF2B5EF4-FFF2-40B4-BE49-F238E27FC236}">
                <a16:creationId xmlns:a16="http://schemas.microsoft.com/office/drawing/2014/main" id="{8C52D18A-40F2-873C-7313-F6C33D68C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91" r="8694" b="-1391"/>
          <a:stretch/>
        </p:blipFill>
        <p:spPr bwMode="auto">
          <a:xfrm>
            <a:off x="567342" y="951345"/>
            <a:ext cx="3300264" cy="37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26250ADD-616F-1D79-D45C-236676CD34C1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3180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50596" y="83508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Bill Gates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0874" y="1987331"/>
            <a:ext cx="4477072" cy="127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Internet Explorer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acessível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Bill Gates fez essas 10 previsões em 1999. E acertou todas - Pequenas  Empresas Grandes Negócios | Tecnologia">
            <a:extLst>
              <a:ext uri="{FF2B5EF4-FFF2-40B4-BE49-F238E27FC236}">
                <a16:creationId xmlns:a16="http://schemas.microsoft.com/office/drawing/2014/main" id="{48606E6E-88B6-778F-D572-6BD4D197A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r="13669"/>
          <a:stretch/>
        </p:blipFill>
        <p:spPr bwMode="auto">
          <a:xfrm flipH="1">
            <a:off x="501021" y="944679"/>
            <a:ext cx="3328303" cy="36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CA120C5A-95CA-65DF-D631-CA38FF13FF8F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5384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26373" y="95600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Steve Jobs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6929" y="1999602"/>
            <a:ext cx="4477072" cy="162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Apple.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Concorrente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smartphone que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lançamento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iPhone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Junho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2007.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Apple: há 15 anos, Steve Jobs apresentou primeiro iPhone para o mundo -  Gizmodo Brasil">
            <a:extLst>
              <a:ext uri="{FF2B5EF4-FFF2-40B4-BE49-F238E27FC236}">
                <a16:creationId xmlns:a16="http://schemas.microsoft.com/office/drawing/2014/main" id="{47C8940B-D23B-0B71-B983-C9E457F8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28315"/>
          <a:stretch/>
        </p:blipFill>
        <p:spPr bwMode="auto">
          <a:xfrm>
            <a:off x="594196" y="956001"/>
            <a:ext cx="2974024" cy="37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69EC5815-CD47-66B4-5968-987C05CC6149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554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mim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terapia</a:t>
            </a:r>
            <a:endParaRPr lang="en-US"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Twitch. </a:t>
            </a:r>
            <a:r>
              <a:rPr lang="pt-BR" sz="22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16d3f5ae16_1_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46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importantes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“linguajar”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92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66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21158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193" y="227330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8159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76" y="35999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71709" y="14436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9173" y="31296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43225" y="26878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43225" y="15842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25660" y="33289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36162" y="28624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692161" y="20230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protocolo</a:t>
            </a: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HTTP)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3C7F480-9C31-07A3-8259-C79B99A529C1}"/>
              </a:ext>
            </a:extLst>
          </p:cNvPr>
          <p:cNvSpPr/>
          <p:nvPr/>
        </p:nvSpPr>
        <p:spPr>
          <a:xfrm>
            <a:off x="5894173" y="1366197"/>
            <a:ext cx="308918" cy="636373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9ADFA54F-AEC8-6C1A-48D1-7118ED959882}"/>
              </a:ext>
            </a:extLst>
          </p:cNvPr>
          <p:cNvSpPr txBox="1"/>
          <p:nvPr/>
        </p:nvSpPr>
        <p:spPr>
          <a:xfrm>
            <a:off x="5300731" y="877180"/>
            <a:ext cx="1483563" cy="32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site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41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Fast Rabbit Vector Art, Icons, and Graphics for Free Download">
            <a:extLst>
              <a:ext uri="{FF2B5EF4-FFF2-40B4-BE49-F238E27FC236}">
                <a16:creationId xmlns:a16="http://schemas.microsoft.com/office/drawing/2014/main" id="{EC8A5494-8479-69FB-5025-67080B95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0791" y="1983806"/>
            <a:ext cx="740553" cy="7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9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4862671" y="2102919"/>
            <a:ext cx="95692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9DC77F47-E4F6-2EF9-50FD-42191B373C02}"/>
              </a:ext>
            </a:extLst>
          </p:cNvPr>
          <p:cNvSpPr txBox="1"/>
          <p:nvPr/>
        </p:nvSpPr>
        <p:spPr>
          <a:xfrm>
            <a:off x="2877812" y="2537184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Imagens…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64549842-659B-780B-CF70-A7630822CBC7}"/>
              </a:ext>
            </a:extLst>
          </p:cNvPr>
          <p:cNvSpPr txBox="1"/>
          <p:nvPr/>
        </p:nvSpPr>
        <p:spPr>
          <a:xfrm>
            <a:off x="2965682" y="2847870"/>
            <a:ext cx="1694572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estáticos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85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18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95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52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Free File Icon, Symbol. PNG, SVG Download.">
            <a:extLst>
              <a:ext uri="{FF2B5EF4-FFF2-40B4-BE49-F238E27FC236}">
                <a16:creationId xmlns:a16="http://schemas.microsoft.com/office/drawing/2014/main" id="{EAC9C550-0C1B-C000-E618-5729814B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77" y="335857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5BCC2BAE-2B0C-A82C-48FE-FCA5048ED2C3}"/>
              </a:ext>
            </a:extLst>
          </p:cNvPr>
          <p:cNvSpPr txBox="1"/>
          <p:nvPr/>
        </p:nvSpPr>
        <p:spPr>
          <a:xfrm>
            <a:off x="1330224" y="3756759"/>
            <a:ext cx="765707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Cache</a:t>
            </a:r>
          </a:p>
        </p:txBody>
      </p:sp>
      <p:pic>
        <p:nvPicPr>
          <p:cNvPr id="8206" name="Picture 14" descr="Turtle - Free animals icons">
            <a:extLst>
              <a:ext uri="{FF2B5EF4-FFF2-40B4-BE49-F238E27FC236}">
                <a16:creationId xmlns:a16="http://schemas.microsoft.com/office/drawing/2014/main" id="{143504F0-676B-15C7-98C1-2A564094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81" y="1949958"/>
            <a:ext cx="276540" cy="2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DF6C3220-C1FE-BB6E-6FE2-D5A0563E2DA3}"/>
              </a:ext>
            </a:extLst>
          </p:cNvPr>
          <p:cNvCxnSpPr>
            <a:cxnSpLocks/>
          </p:cNvCxnSpPr>
          <p:nvPr/>
        </p:nvCxnSpPr>
        <p:spPr>
          <a:xfrm flipH="1">
            <a:off x="3100483" y="2363429"/>
            <a:ext cx="272516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6D9F8034-79C5-888A-8DBE-A778E96352AD}"/>
              </a:ext>
            </a:extLst>
          </p:cNvPr>
          <p:cNvSpPr txBox="1"/>
          <p:nvPr/>
        </p:nvSpPr>
        <p:spPr>
          <a:xfrm>
            <a:off x="3518129" y="1681102"/>
            <a:ext cx="177781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Velocidade</a:t>
            </a:r>
            <a:r>
              <a:rPr lang="en-US" sz="1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endParaRPr lang="en-US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Picture 12" descr="Free File Icon, Symbol. PNG, SVG Download.">
            <a:extLst>
              <a:ext uri="{FF2B5EF4-FFF2-40B4-BE49-F238E27FC236}">
                <a16:creationId xmlns:a16="http://schemas.microsoft.com/office/drawing/2014/main" id="{EE939A49-705F-8C7C-3BBF-B388FF16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4" y="336603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Free File Icon, Symbol. PNG, SVG Download.">
            <a:extLst>
              <a:ext uri="{FF2B5EF4-FFF2-40B4-BE49-F238E27FC236}">
                <a16:creationId xmlns:a16="http://schemas.microsoft.com/office/drawing/2014/main" id="{DF39F595-1370-994F-1C5B-590F7C00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41" y="3376692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6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nceito de design de computador vetorial isométrico 1882967 Vetor no  Vecteezy">
            <a:extLst>
              <a:ext uri="{FF2B5EF4-FFF2-40B4-BE49-F238E27FC236}">
                <a16:creationId xmlns:a16="http://schemas.microsoft.com/office/drawing/2014/main" id="{F6CF72E7-61FA-286B-20D1-7496D411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11" y="718164"/>
            <a:ext cx="1329489" cy="1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79" y="1800772"/>
            <a:ext cx="1257121" cy="125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09" y="2910699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46335" y="2962082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107 Cartoon Of Flat Screen Tv Illustrations &amp; Clip Art - iStock">
            <a:extLst>
              <a:ext uri="{FF2B5EF4-FFF2-40B4-BE49-F238E27FC236}">
                <a16:creationId xmlns:a16="http://schemas.microsoft.com/office/drawing/2014/main" id="{B2A4FECD-D589-78F8-4B32-CFEB5F119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19" y="3691580"/>
            <a:ext cx="1433042" cy="11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AB4D70D4-1130-FF50-C4FB-978674263684}"/>
              </a:ext>
            </a:extLst>
          </p:cNvPr>
          <p:cNvSpPr txBox="1"/>
          <p:nvPr/>
        </p:nvSpPr>
        <p:spPr>
          <a:xfrm>
            <a:off x="2903456" y="1534419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resoluções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websites</a:t>
            </a:r>
          </a:p>
        </p:txBody>
      </p:sp>
      <p:sp>
        <p:nvSpPr>
          <p:cNvPr id="30" name="Google Shape;195;p5">
            <a:extLst>
              <a:ext uri="{FF2B5EF4-FFF2-40B4-BE49-F238E27FC236}">
                <a16:creationId xmlns:a16="http://schemas.microsoft.com/office/drawing/2014/main" id="{16DFE300-F308-C807-0ACA-7914521287C9}"/>
              </a:ext>
            </a:extLst>
          </p:cNvPr>
          <p:cNvSpPr txBox="1"/>
          <p:nvPr/>
        </p:nvSpPr>
        <p:spPr>
          <a:xfrm>
            <a:off x="3045067" y="2332304"/>
            <a:ext cx="3718157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Responsivo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Responsividade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8348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BA7AF8DF-E4A5-1C77-AB79-53AADB54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4" y="1303899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46AF8FA-23C4-8A65-D257-27B9E703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015769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BE8CFC9-D1F8-D3FE-3875-9B8F1E23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83" y="2016794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BA6E72A-BE3F-F4A9-A39C-1C6FE808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60" y="2346391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D7BDCC4-627D-AB07-787E-FF48D28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17" y="2347417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2965893" y="1868271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compatibilidade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(Browsers)</a:t>
            </a: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E01150FD-670E-99C1-D3EC-472635E50809}"/>
              </a:ext>
            </a:extLst>
          </p:cNvPr>
          <p:cNvSpPr txBox="1"/>
          <p:nvPr/>
        </p:nvSpPr>
        <p:spPr>
          <a:xfrm>
            <a:off x="3014788" y="2151130"/>
            <a:ext cx="4052130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práticas</a:t>
            </a: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Testes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4975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Quem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lê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documentação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46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6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09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86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43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98D22210-8F26-02AB-47F1-6670D3825011}"/>
              </a:ext>
            </a:extLst>
          </p:cNvPr>
          <p:cNvSpPr txBox="1"/>
          <p:nvPr/>
        </p:nvSpPr>
        <p:spPr>
          <a:xfrm>
            <a:off x="2789888" y="1213661"/>
            <a:ext cx="5382562" cy="27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padrões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W3C,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sempre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“browsers”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o MOSAIC,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Netscape, 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variedade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Gratuitos</a:t>
            </a: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90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0DE688-5E70-98CD-184B-43612CA2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3" y="890175"/>
            <a:ext cx="5768640" cy="35805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D98A47-1255-7D19-DA6E-1DC762086734}"/>
              </a:ext>
            </a:extLst>
          </p:cNvPr>
          <p:cNvSpPr txBox="1"/>
          <p:nvPr/>
        </p:nvSpPr>
        <p:spPr>
          <a:xfrm>
            <a:off x="350370" y="4566012"/>
            <a:ext cx="56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https://www.w3schools.com/tags/ref_html_browsersupport.asp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418C2-C911-E54D-3E86-1E6FA906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72" y="1447093"/>
            <a:ext cx="2222596" cy="120372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620BC9-68B4-1497-32C4-100E95D7B45D}"/>
              </a:ext>
            </a:extLst>
          </p:cNvPr>
          <p:cNvSpPr txBox="1"/>
          <p:nvPr/>
        </p:nvSpPr>
        <p:spPr>
          <a:xfrm>
            <a:off x="6428650" y="843882"/>
            <a:ext cx="211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Pesquise por</a:t>
            </a:r>
            <a:br>
              <a:rPr lang="pt-BR" dirty="0"/>
            </a:br>
            <a:r>
              <a:rPr lang="pt-BR" dirty="0"/>
              <a:t>“</a:t>
            </a:r>
            <a:r>
              <a:rPr lang="pt-BR" dirty="0" err="1"/>
              <a:t>browse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HTML”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B228B60-821A-B75A-17DF-1EDD06ADF58C}"/>
              </a:ext>
            </a:extLst>
          </p:cNvPr>
          <p:cNvSpPr/>
          <p:nvPr/>
        </p:nvSpPr>
        <p:spPr>
          <a:xfrm>
            <a:off x="6340244" y="2227263"/>
            <a:ext cx="309128" cy="221771"/>
          </a:xfrm>
          <a:prstGeom prst="rightArrow">
            <a:avLst>
              <a:gd name="adj1" fmla="val 35020"/>
              <a:gd name="adj2" fmla="val 57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8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Web?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2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67" y="20252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593" y="2220009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339962" y="266964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332899" y="284430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26" y="1485401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27" y="1621447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27" y="1754686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93" y="25098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57" y="25035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16" y="26775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19" y="26893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49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13314" name="Picture 2" descr="App Draw Icon - Circle Icons - SoftIcons.com">
            <a:extLst>
              <a:ext uri="{FF2B5EF4-FFF2-40B4-BE49-F238E27FC236}">
                <a16:creationId xmlns:a16="http://schemas.microsoft.com/office/drawing/2014/main" id="{6B92BA30-870F-238F-D182-02A509AE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98" y="2156704"/>
            <a:ext cx="428766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19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190500" y="1370830"/>
            <a:ext cx="8366284" cy="38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Resumindo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657300" y="1949808"/>
            <a:ext cx="78294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criadas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possuem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internet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Client x Server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necessário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4348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6B73A36-5B96-137F-403D-01810B29AFFA}"/>
              </a:ext>
            </a:extLst>
          </p:cNvPr>
          <p:cNvSpPr txBox="1"/>
          <p:nvPr/>
        </p:nvSpPr>
        <p:spPr>
          <a:xfrm>
            <a:off x="512564" y="1157483"/>
            <a:ext cx="2082800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14344" name="Picture 8" descr="ícone Facebook, logo em Social Colored Icons">
            <a:extLst>
              <a:ext uri="{FF2B5EF4-FFF2-40B4-BE49-F238E27FC236}">
                <a16:creationId xmlns:a16="http://schemas.microsoft.com/office/drawing/2014/main" id="{BED88684-438D-0FC1-7C0B-A66CF2D8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9" y="16194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Youtube - ícones de mídia social grátis">
            <a:extLst>
              <a:ext uri="{FF2B5EF4-FFF2-40B4-BE49-F238E27FC236}">
                <a16:creationId xmlns:a16="http://schemas.microsoft.com/office/drawing/2014/main" id="{191040CC-313F-9525-4321-2B39CA2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2" y="19534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Logo LinkedIn: valor, história, png, vector">
            <a:extLst>
              <a:ext uri="{FF2B5EF4-FFF2-40B4-BE49-F238E27FC236}">
                <a16:creationId xmlns:a16="http://schemas.microsoft.com/office/drawing/2014/main" id="{A4F52858-D7D3-DD29-69C8-B334D5E6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0" y="2529969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>
            <a:extLst>
              <a:ext uri="{FF2B5EF4-FFF2-40B4-BE49-F238E27FC236}">
                <a16:creationId xmlns:a16="http://schemas.microsoft.com/office/drawing/2014/main" id="{AFCE2DE0-1D3E-3E61-DC84-D875CA33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79" y="15140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68;p3">
            <a:extLst>
              <a:ext uri="{FF2B5EF4-FFF2-40B4-BE49-F238E27FC236}">
                <a16:creationId xmlns:a16="http://schemas.microsoft.com/office/drawing/2014/main" id="{46104371-CB0F-492F-1D3D-E9A79B94E7B2}"/>
              </a:ext>
            </a:extLst>
          </p:cNvPr>
          <p:cNvSpPr txBox="1"/>
          <p:nvPr/>
        </p:nvSpPr>
        <p:spPr>
          <a:xfrm>
            <a:off x="4226137" y="1157483"/>
            <a:ext cx="2598936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21" name="Picture 8" descr="ícone Facebook, logo em Social Colored Icons">
            <a:extLst>
              <a:ext uri="{FF2B5EF4-FFF2-40B4-BE49-F238E27FC236}">
                <a16:creationId xmlns:a16="http://schemas.microsoft.com/office/drawing/2014/main" id="{477C8631-890E-0C4A-AC82-6978ACBB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316" y="16206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Youtube - ícones de mídia social grátis">
            <a:extLst>
              <a:ext uri="{FF2B5EF4-FFF2-40B4-BE49-F238E27FC236}">
                <a16:creationId xmlns:a16="http://schemas.microsoft.com/office/drawing/2014/main" id="{FE5F2EDD-5C1C-6935-4F50-EB7101C9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99" y="19546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ogo LinkedIn: valor, história, png, vector">
            <a:extLst>
              <a:ext uri="{FF2B5EF4-FFF2-40B4-BE49-F238E27FC236}">
                <a16:creationId xmlns:a16="http://schemas.microsoft.com/office/drawing/2014/main" id="{2CF5313F-BF48-DADD-0110-BD2F5BA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46" y="2455300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7463C115-AF88-9426-8104-50989AD2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66" y="15152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95139519-1804-BE2D-C3D0-128FD54EC86A}"/>
              </a:ext>
            </a:extLst>
          </p:cNvPr>
          <p:cNvSpPr txBox="1"/>
          <p:nvPr/>
        </p:nvSpPr>
        <p:spPr>
          <a:xfrm>
            <a:off x="2919974" y="2176735"/>
            <a:ext cx="1098927" cy="62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FBC780F-0558-BBE5-F56C-597C9B64EBCC}"/>
              </a:ext>
            </a:extLst>
          </p:cNvPr>
          <p:cNvSpPr txBox="1"/>
          <p:nvPr/>
        </p:nvSpPr>
        <p:spPr>
          <a:xfrm>
            <a:off x="531010" y="3431072"/>
            <a:ext cx="2158057" cy="75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Ex: www.youtube.com</a:t>
            </a:r>
          </a:p>
        </p:txBody>
      </p:sp>
      <p:sp>
        <p:nvSpPr>
          <p:cNvPr id="31" name="Google Shape;168;p3">
            <a:extLst>
              <a:ext uri="{FF2B5EF4-FFF2-40B4-BE49-F238E27FC236}">
                <a16:creationId xmlns:a16="http://schemas.microsoft.com/office/drawing/2014/main" id="{EF994ED6-650A-C97E-A50D-61DAC022CB50}"/>
              </a:ext>
            </a:extLst>
          </p:cNvPr>
          <p:cNvSpPr txBox="1"/>
          <p:nvPr/>
        </p:nvSpPr>
        <p:spPr>
          <a:xfrm>
            <a:off x="4018901" y="3501573"/>
            <a:ext cx="3038630" cy="55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962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B092EDC7-6BEC-0F42-AD21-8DC88865F63B}"/>
              </a:ext>
            </a:extLst>
          </p:cNvPr>
          <p:cNvSpPr txBox="1"/>
          <p:nvPr/>
        </p:nvSpPr>
        <p:spPr>
          <a:xfrm>
            <a:off x="698500" y="1131912"/>
            <a:ext cx="75495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carreira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profissional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caminhos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diferentes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porém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lá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semelhanças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" name="Picture 10" descr="Youtube - ícones de mídia social grátis">
            <a:extLst>
              <a:ext uri="{FF2B5EF4-FFF2-40B4-BE49-F238E27FC236}">
                <a16:creationId xmlns:a16="http://schemas.microsoft.com/office/drawing/2014/main" id="{34251B11-4B41-B383-24AC-71A8F7C2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82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Youtube - ícones de mídia social grátis">
            <a:extLst>
              <a:ext uri="{FF2B5EF4-FFF2-40B4-BE49-F238E27FC236}">
                <a16:creationId xmlns:a16="http://schemas.microsoft.com/office/drawing/2014/main" id="{1297CEE6-75D1-C570-EF4E-12360D4C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33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8E9F36C3-296C-F7A3-2CCF-B309FEA28896}"/>
              </a:ext>
            </a:extLst>
          </p:cNvPr>
          <p:cNvSpPr txBox="1"/>
          <p:nvPr/>
        </p:nvSpPr>
        <p:spPr>
          <a:xfrm>
            <a:off x="1695586" y="2770111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06CDCA43-77B5-08F1-2EA9-B838E400B127}"/>
              </a:ext>
            </a:extLst>
          </p:cNvPr>
          <p:cNvSpPr txBox="1"/>
          <p:nvPr/>
        </p:nvSpPr>
        <p:spPr>
          <a:xfrm>
            <a:off x="4468949" y="2738642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Não é igual ao símbolo matemático | Ícone Gratis">
            <a:extLst>
              <a:ext uri="{FF2B5EF4-FFF2-40B4-BE49-F238E27FC236}">
                <a16:creationId xmlns:a16="http://schemas.microsoft.com/office/drawing/2014/main" id="{AF654770-E56A-CF90-A6CA-42ADCCE8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16" y="3054312"/>
            <a:ext cx="425450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8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Por que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184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023611"/>
            <a:ext cx="2078420" cy="207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1" y="2969651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18130" y="2969650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ecnologias wearables: entenda como impactam o mundo fitness - Growth Blog">
            <a:extLst>
              <a:ext uri="{FF2B5EF4-FFF2-40B4-BE49-F238E27FC236}">
                <a16:creationId xmlns:a16="http://schemas.microsoft.com/office/drawing/2014/main" id="{E139636D-4C79-F228-A526-6D57E16F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88" y="1441609"/>
            <a:ext cx="3247282" cy="21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amsung Gear S4 recebe certificação e deve ser revelado em breve -  TudoCelular.com">
            <a:extLst>
              <a:ext uri="{FF2B5EF4-FFF2-40B4-BE49-F238E27FC236}">
                <a16:creationId xmlns:a16="http://schemas.microsoft.com/office/drawing/2014/main" id="{91FBCAD9-EFAC-442A-1CFF-C7F2F1E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56" y="1238713"/>
            <a:ext cx="2367938" cy="16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17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DC4FCA-C1CE-9ED6-7984-D6043FEA5275}"/>
              </a:ext>
            </a:extLst>
          </p:cNvPr>
          <p:cNvSpPr txBox="1"/>
          <p:nvPr/>
        </p:nvSpPr>
        <p:spPr>
          <a:xfrm>
            <a:off x="356160" y="3841326"/>
            <a:ext cx="6837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https://www.imscorporate.com/pt/comscore-em-parceria-com-ims-divulga-pesquisa-comportamento-do-usuario-em-relacao-aos-principais-aplicativos-moveis-na-america-latina/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169ECC-3580-8013-4F79-923F016D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9250"/>
            <a:ext cx="6635750" cy="24509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A3E312-EDF0-30A8-9E48-36DEC8DE3DFF}"/>
              </a:ext>
            </a:extLst>
          </p:cNvPr>
          <p:cNvSpPr/>
          <p:nvPr/>
        </p:nvSpPr>
        <p:spPr>
          <a:xfrm>
            <a:off x="920750" y="1676400"/>
            <a:ext cx="546735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2BFD259-2B9B-64AB-A392-1953D4D9B6BA}"/>
              </a:ext>
            </a:extLst>
          </p:cNvPr>
          <p:cNvSpPr/>
          <p:nvPr/>
        </p:nvSpPr>
        <p:spPr>
          <a:xfrm>
            <a:off x="920750" y="2571750"/>
            <a:ext cx="54673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E38117-8A9E-7E4C-EEB6-9FE59FC736F4}"/>
              </a:ext>
            </a:extLst>
          </p:cNvPr>
          <p:cNvSpPr/>
          <p:nvPr/>
        </p:nvSpPr>
        <p:spPr>
          <a:xfrm>
            <a:off x="920750" y="3105150"/>
            <a:ext cx="5715000" cy="482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47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internet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27832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internet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o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já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estamos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vivendo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24B3649-C829-ED13-BDCC-984CEBA84FCE}"/>
              </a:ext>
            </a:extLst>
          </p:cNvPr>
          <p:cNvSpPr txBox="1"/>
          <p:nvPr/>
        </p:nvSpPr>
        <p:spPr>
          <a:xfrm>
            <a:off x="534700" y="25187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internet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nossas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majoritariamente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através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0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905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09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Esses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“fortes”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098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03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93" y="198755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089325" y="24020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130873" y="238389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130873" y="255955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082262" y="25767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776305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909025" y="185188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08017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33" y="1856891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906" y="185689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59655" y="2428843"/>
            <a:ext cx="291142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52592" y="2603500"/>
            <a:ext cx="291848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446635" y="2480478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702955" y="2429428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C3674E2C-10D6-A7C1-43EC-0657C870CFED}"/>
              </a:ext>
            </a:extLst>
          </p:cNvPr>
          <p:cNvSpPr txBox="1"/>
          <p:nvPr/>
        </p:nvSpPr>
        <p:spPr>
          <a:xfrm>
            <a:off x="2949339" y="1882440"/>
            <a:ext cx="235633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(Local Area Network)</a:t>
            </a:r>
          </a:p>
        </p:txBody>
      </p:sp>
    </p:spTree>
    <p:extLst>
      <p:ext uri="{BB962C8B-B14F-4D97-AF65-F5344CB8AC3E}">
        <p14:creationId xmlns:p14="http://schemas.microsoft.com/office/powerpoint/2010/main" val="1929011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21793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53" y="221804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8794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26" y="36634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3465459" y="15071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3252923" y="31931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336975" y="27513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3336975" y="16477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3319410" y="33924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329912" y="29259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941405" y="28029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5439450" y="27899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4173902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4" y="1135172"/>
            <a:ext cx="2640928" cy="26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546153" y="4077530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887144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10" name="Picture 2" descr="Servidores Corporativos, Servidores para Empresas, São Paulo - Asuris">
            <a:extLst>
              <a:ext uri="{FF2B5EF4-FFF2-40B4-BE49-F238E27FC236}">
                <a16:creationId xmlns:a16="http://schemas.microsoft.com/office/drawing/2014/main" id="{B3D69186-7CBB-7BA8-BEF5-B7D80D1B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1" y="914400"/>
            <a:ext cx="4419599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ervidor de torre PowerEdge t130 – casa e pequenos escritórios | Dell  Portugal">
            <a:extLst>
              <a:ext uri="{FF2B5EF4-FFF2-40B4-BE49-F238E27FC236}">
                <a16:creationId xmlns:a16="http://schemas.microsoft.com/office/drawing/2014/main" id="{7F8417C7-6BFC-82F2-D2A2-9BBB124B8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r="35110"/>
          <a:stretch/>
        </p:blipFill>
        <p:spPr bwMode="auto">
          <a:xfrm>
            <a:off x="1041399" y="1807550"/>
            <a:ext cx="837741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17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Qual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hardwares e softwares em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3" y="1352550"/>
            <a:ext cx="2004450" cy="20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063851" y="3613439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D96335CC-58F1-9EA4-3D78-9CFA9D7FC018}"/>
              </a:ext>
            </a:extLst>
          </p:cNvPr>
          <p:cNvSpPr txBox="1"/>
          <p:nvPr/>
        </p:nvSpPr>
        <p:spPr>
          <a:xfrm>
            <a:off x="3120953" y="1225550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F97F08CD-0CDA-4EF1-8F81-36E4569C184A}"/>
              </a:ext>
            </a:extLst>
          </p:cNvPr>
          <p:cNvSpPr txBox="1"/>
          <p:nvPr/>
        </p:nvSpPr>
        <p:spPr>
          <a:xfrm>
            <a:off x="3324153" y="1346053"/>
            <a:ext cx="304489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F5E1FDB-DF88-4F03-5973-C02652E7A092}"/>
              </a:ext>
            </a:extLst>
          </p:cNvPr>
          <p:cNvSpPr txBox="1"/>
          <p:nvPr/>
        </p:nvSpPr>
        <p:spPr>
          <a:xfrm>
            <a:off x="3124850" y="277410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Hardwares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FA3C0C69-E420-C380-CD35-E807ECF5F9B7}"/>
              </a:ext>
            </a:extLst>
          </p:cNvPr>
          <p:cNvSpPr txBox="1"/>
          <p:nvPr/>
        </p:nvSpPr>
        <p:spPr>
          <a:xfrm>
            <a:off x="3324153" y="2906467"/>
            <a:ext cx="377514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(disco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rígidos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SSDs)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Processadores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666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34" name="Picture 2" descr="windows-server-logo -">
            <a:extLst>
              <a:ext uri="{FF2B5EF4-FFF2-40B4-BE49-F238E27FC236}">
                <a16:creationId xmlns:a16="http://schemas.microsoft.com/office/drawing/2014/main" id="{B9172490-FDD4-3794-ED92-3A09B834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73" y="1711742"/>
            <a:ext cx="1739284" cy="9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ubuntu Logo PNG Vector (SVG) Free Download">
            <a:extLst>
              <a:ext uri="{FF2B5EF4-FFF2-40B4-BE49-F238E27FC236}">
                <a16:creationId xmlns:a16="http://schemas.microsoft.com/office/drawing/2014/main" id="{A7D541F3-1BD8-B3A3-6017-F0A54458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45" y="1635075"/>
            <a:ext cx="984250" cy="8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F6890BB2-1E16-8D95-FC1C-996B395B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45" y="2663508"/>
            <a:ext cx="1581150" cy="5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Estação Espacial Internacional adota o Debian Linux - SempreUpdate">
            <a:extLst>
              <a:ext uri="{FF2B5EF4-FFF2-40B4-BE49-F238E27FC236}">
                <a16:creationId xmlns:a16="http://schemas.microsoft.com/office/drawing/2014/main" id="{B38E61D1-B7CA-AD05-9792-0BDB379F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" y="3197754"/>
            <a:ext cx="1264356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C8ED7597-60F6-AB21-0631-CCC3CF91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5" y="3197146"/>
            <a:ext cx="1060450" cy="2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Oraclelinux - Official Image | Docker Hub">
            <a:extLst>
              <a:ext uri="{FF2B5EF4-FFF2-40B4-BE49-F238E27FC236}">
                <a16:creationId xmlns:a16="http://schemas.microsoft.com/office/drawing/2014/main" id="{5611BD91-22C6-6E46-731F-7250F52B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70" y="3742366"/>
            <a:ext cx="1473200" cy="5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FBBFC9C3-6080-9D45-17D1-9C810603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6" y="1705888"/>
            <a:ext cx="1878711" cy="7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Desmistificando o Nginx: parte 1 | Thiago Alexandria">
            <a:extLst>
              <a:ext uri="{FF2B5EF4-FFF2-40B4-BE49-F238E27FC236}">
                <a16:creationId xmlns:a16="http://schemas.microsoft.com/office/drawing/2014/main" id="{8976338B-990D-8EE0-263B-2F5A45D8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07" y="2501246"/>
            <a:ext cx="1735984" cy="6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CB23DF2E-2C7A-3B6E-5686-CC1B6FE6B894}"/>
              </a:ext>
            </a:extLst>
          </p:cNvPr>
          <p:cNvSpPr txBox="1"/>
          <p:nvPr/>
        </p:nvSpPr>
        <p:spPr>
          <a:xfrm>
            <a:off x="759773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Operacional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68;p3">
            <a:extLst>
              <a:ext uri="{FF2B5EF4-FFF2-40B4-BE49-F238E27FC236}">
                <a16:creationId xmlns:a16="http://schemas.microsoft.com/office/drawing/2014/main" id="{B1B2228B-1311-A7FA-4077-6E3B425AA7D7}"/>
              </a:ext>
            </a:extLst>
          </p:cNvPr>
          <p:cNvSpPr txBox="1"/>
          <p:nvPr/>
        </p:nvSpPr>
        <p:spPr>
          <a:xfrm>
            <a:off x="3986374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023354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58" name="Picture 2" descr="Computer Servers Computer Icons Web Server Image Server - Clipart Server -  Png Download - Full Size Clipart (#79134) - PinClipart">
            <a:extLst>
              <a:ext uri="{FF2B5EF4-FFF2-40B4-BE49-F238E27FC236}">
                <a16:creationId xmlns:a16="http://schemas.microsoft.com/office/drawing/2014/main" id="{C38C416D-9F06-A076-518B-1188C5A9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4465"/>
            <a:ext cx="2324488" cy="3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B740C81-BC0F-534A-FA19-2047025F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52" y="2381250"/>
            <a:ext cx="1168660" cy="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Desmistificando o Nginx: parte 1 | Thiago Alexandria">
            <a:extLst>
              <a:ext uri="{FF2B5EF4-FFF2-40B4-BE49-F238E27FC236}">
                <a16:creationId xmlns:a16="http://schemas.microsoft.com/office/drawing/2014/main" id="{A82E8309-58D9-3972-12E5-2C7F3D6A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87" y="2980110"/>
            <a:ext cx="1122025" cy="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5248D4B-E2F8-6ACE-10EA-7A08511085B5}"/>
              </a:ext>
            </a:extLst>
          </p:cNvPr>
          <p:cNvCxnSpPr>
            <a:cxnSpLocks/>
          </p:cNvCxnSpPr>
          <p:nvPr/>
        </p:nvCxnSpPr>
        <p:spPr>
          <a:xfrm>
            <a:off x="704563" y="2374905"/>
            <a:ext cx="326390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6160BA8-6D9D-03EF-E270-C687A946DA40}"/>
              </a:ext>
            </a:extLst>
          </p:cNvPr>
          <p:cNvCxnSpPr>
            <a:cxnSpLocks/>
          </p:cNvCxnSpPr>
          <p:nvPr/>
        </p:nvCxnSpPr>
        <p:spPr>
          <a:xfrm flipH="1">
            <a:off x="704563" y="2838455"/>
            <a:ext cx="32639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A563C3E1-C15F-1DE6-F98F-A525C73ACA74}"/>
              </a:ext>
            </a:extLst>
          </p:cNvPr>
          <p:cNvSpPr txBox="1"/>
          <p:nvPr/>
        </p:nvSpPr>
        <p:spPr>
          <a:xfrm>
            <a:off x="495013" y="3186002"/>
            <a:ext cx="3683000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D6B6A077-6FA9-76F9-6B45-1EF94B1EED1A}"/>
              </a:ext>
            </a:extLst>
          </p:cNvPr>
          <p:cNvSpPr txBox="1"/>
          <p:nvPr/>
        </p:nvSpPr>
        <p:spPr>
          <a:xfrm>
            <a:off x="704563" y="2027128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3687112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6021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saber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946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outros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259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62" y="1306654"/>
            <a:ext cx="2361496" cy="23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635052" y="402529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663129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3" y="222439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61983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Proxy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07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48565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482" name="Picture 2" descr="Firewall Vector Art, Icons, and Graphics for Free Download">
            <a:extLst>
              <a:ext uri="{FF2B5EF4-FFF2-40B4-BE49-F238E27FC236}">
                <a16:creationId xmlns:a16="http://schemas.microsoft.com/office/drawing/2014/main" id="{0799A642-9B4D-4817-8257-098A64A1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22" y="2306992"/>
            <a:ext cx="1066296" cy="10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1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718757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 Server</a:t>
            </a:r>
          </a:p>
        </p:txBody>
      </p:sp>
      <p:pic>
        <p:nvPicPr>
          <p:cNvPr id="22530" name="Picture 2" descr="Ícones de computador Endereço de e-mail Gmail Google Drive, conveniente e  rápido, azul, ângulo png | PNGEgg">
            <a:extLst>
              <a:ext uri="{FF2B5EF4-FFF2-40B4-BE49-F238E27FC236}">
                <a16:creationId xmlns:a16="http://schemas.microsoft.com/office/drawing/2014/main" id="{F9A79E0D-590A-8014-72F7-75B57C01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19" y="3024067"/>
            <a:ext cx="435815" cy="4352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6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atriz de precoce Aceno com a cabeça harvard mark i computer amante Expor  cúpula">
            <a:extLst>
              <a:ext uri="{FF2B5EF4-FFF2-40B4-BE49-F238E27FC236}">
                <a16:creationId xmlns:a16="http://schemas.microsoft.com/office/drawing/2014/main" id="{D0699635-2B3E-DF18-C69A-AF827E79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99" y="1489418"/>
            <a:ext cx="4902907" cy="27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616200" y="4240152"/>
            <a:ext cx="31623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Harvard Mark I (1944)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2242255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942313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85" y="3726323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56618" y="1570080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44082" y="3256039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28134" y="2814207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28134" y="1710627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0569" y="3455325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1071" y="2988864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46761" y="279941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32" y="2444566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87" y="2303926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29773" y="2857711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29773" y="3033376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28985" y="2306890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329689" y="3743760"/>
            <a:ext cx="194137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68" y="108703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6679614" y="2011974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6807432" y="2189327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7269118" y="2573905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8081258" y="1893242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228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1" y="206383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751316" y="3404109"/>
            <a:ext cx="1941379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19" y="852645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4803565" y="1777580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4931383" y="1954933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5393069" y="2339511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6205209" y="1658848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68;p3">
            <a:extLst>
              <a:ext uri="{FF2B5EF4-FFF2-40B4-BE49-F238E27FC236}">
                <a16:creationId xmlns:a16="http://schemas.microsoft.com/office/drawing/2014/main" id="{24280D30-1130-4676-EF71-9E40946B472A}"/>
              </a:ext>
            </a:extLst>
          </p:cNvPr>
          <p:cNvSpPr txBox="1"/>
          <p:nvPr/>
        </p:nvSpPr>
        <p:spPr>
          <a:xfrm>
            <a:off x="3605980" y="4114679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internet,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1385381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17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039234" y="3553220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</a:p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(Domain Name Service)</a:t>
            </a:r>
          </a:p>
        </p:txBody>
      </p:sp>
      <p:pic>
        <p:nvPicPr>
          <p:cNvPr id="3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2F74D3C7-E83C-4910-62FD-DE5A5828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09" y="67357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C7DDF216-2D50-B058-C1E0-7431DB11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85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2BAF8ED-5FCE-36EC-10E6-A62C0069B9E6}"/>
              </a:ext>
            </a:extLst>
          </p:cNvPr>
          <p:cNvCxnSpPr>
            <a:cxnSpLocks/>
          </p:cNvCxnSpPr>
          <p:nvPr/>
        </p:nvCxnSpPr>
        <p:spPr>
          <a:xfrm flipV="1">
            <a:off x="4774548" y="1490982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37451B1B-921A-0A2D-E8F1-8E0EDBF3093D}"/>
              </a:ext>
            </a:extLst>
          </p:cNvPr>
          <p:cNvCxnSpPr>
            <a:cxnSpLocks/>
          </p:cNvCxnSpPr>
          <p:nvPr/>
        </p:nvCxnSpPr>
        <p:spPr>
          <a:xfrm flipH="1">
            <a:off x="4841035" y="1690268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195B156-8904-30F3-773A-3801F2504383}"/>
              </a:ext>
            </a:extLst>
          </p:cNvPr>
          <p:cNvCxnSpPr>
            <a:cxnSpLocks/>
          </p:cNvCxnSpPr>
          <p:nvPr/>
        </p:nvCxnSpPr>
        <p:spPr>
          <a:xfrm>
            <a:off x="4882824" y="27246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9807BF2-227E-7450-7EBE-3706D3B11486}"/>
              </a:ext>
            </a:extLst>
          </p:cNvPr>
          <p:cNvCxnSpPr>
            <a:cxnSpLocks/>
          </p:cNvCxnSpPr>
          <p:nvPr/>
        </p:nvCxnSpPr>
        <p:spPr>
          <a:xfrm flipH="1">
            <a:off x="4875761" y="28993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Google Shape;168;p3">
            <a:extLst>
              <a:ext uri="{FF2B5EF4-FFF2-40B4-BE49-F238E27FC236}">
                <a16:creationId xmlns:a16="http://schemas.microsoft.com/office/drawing/2014/main" id="{B30D35D1-C48F-5899-65AC-2F630EF4B188}"/>
              </a:ext>
            </a:extLst>
          </p:cNvPr>
          <p:cNvSpPr txBox="1"/>
          <p:nvPr/>
        </p:nvSpPr>
        <p:spPr>
          <a:xfrm>
            <a:off x="2837270" y="1227989"/>
            <a:ext cx="281249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portal.dio.me = 89.12.**.29</a:t>
            </a:r>
          </a:p>
        </p:txBody>
      </p:sp>
    </p:spTree>
    <p:extLst>
      <p:ext uri="{BB962C8B-B14F-4D97-AF65-F5344CB8AC3E}">
        <p14:creationId xmlns:p14="http://schemas.microsoft.com/office/powerpoint/2010/main" val="2166930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0" y="1705370"/>
            <a:ext cx="2919663" cy="1066800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557266" y="4058347"/>
            <a:ext cx="510693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3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Entendendo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publicação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internet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55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922240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706250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50007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235966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9413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90554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435252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6879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EABD3DC-1302-51D5-CC5D-96A7410EA25A}"/>
              </a:ext>
            </a:extLst>
          </p:cNvPr>
          <p:cNvSpPr/>
          <p:nvPr/>
        </p:nvSpPr>
        <p:spPr>
          <a:xfrm>
            <a:off x="6108776" y="1390651"/>
            <a:ext cx="385977" cy="714714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1D728549-5993-BDA7-0C99-5A2510CF0C45}"/>
              </a:ext>
            </a:extLst>
          </p:cNvPr>
          <p:cNvSpPr txBox="1"/>
          <p:nvPr/>
        </p:nvSpPr>
        <p:spPr>
          <a:xfrm>
            <a:off x="5132805" y="1141354"/>
            <a:ext cx="22395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600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552AFD-EB73-ACFB-3A71-985173E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8" y="1131653"/>
            <a:ext cx="3283152" cy="2362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DC8870-5E90-142A-75F8-C759D703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4" y="3637373"/>
            <a:ext cx="4127500" cy="9789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72528F-3995-EE9B-7885-E22A8A4FF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773" y="464696"/>
            <a:ext cx="3453102" cy="20303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303866-369D-D804-8677-A34083D05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18421"/>
            <a:ext cx="3416769" cy="1718952"/>
          </a:xfrm>
          <a:prstGeom prst="rect">
            <a:avLst/>
          </a:prstGeom>
        </p:spPr>
      </p:pic>
      <p:sp>
        <p:nvSpPr>
          <p:cNvPr id="13" name="Google Shape;195;p5">
            <a:extLst>
              <a:ext uri="{FF2B5EF4-FFF2-40B4-BE49-F238E27FC236}">
                <a16:creationId xmlns:a16="http://schemas.microsoft.com/office/drawing/2014/main" id="{68D4F808-E2D9-893B-CDB2-3D7D691DBB3F}"/>
              </a:ext>
            </a:extLst>
          </p:cNvPr>
          <p:cNvSpPr txBox="1"/>
          <p:nvPr/>
        </p:nvSpPr>
        <p:spPr>
          <a:xfrm>
            <a:off x="363070" y="291009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8683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1667345"/>
            <a:ext cx="2990298" cy="1092609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420220" y="3954452"/>
            <a:ext cx="5106934" cy="65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fornecido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3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29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28" y="198747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49550" y="2402646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65935" y="2396085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65935" y="2571750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15811" y="2571750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48440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contratado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818760" y="185180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pic>
        <p:nvPicPr>
          <p:cNvPr id="24578" name="Picture 2" descr="Filezilla Logotype Concept by Rasul Hasan on Dribbble">
            <a:extLst>
              <a:ext uri="{FF2B5EF4-FFF2-40B4-BE49-F238E27FC236}">
                <a16:creationId xmlns:a16="http://schemas.microsoft.com/office/drawing/2014/main" id="{CBA018F4-6590-617F-BE29-479489A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79" y="3038758"/>
            <a:ext cx="1299941" cy="9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F6EA1CD8-3BD2-14F5-D961-E6C45B885FDD}"/>
              </a:ext>
            </a:extLst>
          </p:cNvPr>
          <p:cNvSpPr txBox="1"/>
          <p:nvPr/>
        </p:nvSpPr>
        <p:spPr>
          <a:xfrm>
            <a:off x="3329287" y="1111379"/>
            <a:ext cx="211318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(File Transfer Protocol)</a:t>
            </a:r>
          </a:p>
        </p:txBody>
      </p: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B919D1FF-188D-9835-75A0-2E9D894C5595}"/>
              </a:ext>
            </a:extLst>
          </p:cNvPr>
          <p:cNvSpPr txBox="1"/>
          <p:nvPr/>
        </p:nvSpPr>
        <p:spPr>
          <a:xfrm>
            <a:off x="300220" y="4406643"/>
            <a:ext cx="574735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*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provedor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127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350370" y="2159527"/>
            <a:ext cx="8578849" cy="181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Pronto!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Você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próprio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website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disponível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internet.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350370" y="1524474"/>
            <a:ext cx="68707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Registro.br)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Sites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7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424165" y="4132729"/>
            <a:ext cx="350848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Colossus (1946)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70AC5B-7DB6-3C1A-615B-D17F356E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0" y="1436595"/>
            <a:ext cx="3750186" cy="26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lebrating Colossus, the codebreaking computer - ITGS News">
            <a:extLst>
              <a:ext uri="{FF2B5EF4-FFF2-40B4-BE49-F238E27FC236}">
                <a16:creationId xmlns:a16="http://schemas.microsoft.com/office/drawing/2014/main" id="{273CF5AB-A493-C32B-4D8D-7DAF8ED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93" y="869999"/>
            <a:ext cx="3750186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5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381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linguagem de programação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653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28C4F6DA-1178-5A84-B2BE-2013D7152C41}"/>
              </a:ext>
            </a:extLst>
          </p:cNvPr>
          <p:cNvSpPr txBox="1"/>
          <p:nvPr/>
        </p:nvSpPr>
        <p:spPr>
          <a:xfrm>
            <a:off x="350370" y="1897804"/>
            <a:ext cx="8206414" cy="12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Linguagem de Programação</a:t>
            </a:r>
            <a:r>
              <a:rPr lang="pt-BR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é uma linguagem escrita e formal que especifica um conjunto de instruções e regras usadas para gerar programas (software).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534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94D58AC8-880C-5F0E-A31D-53FF18D83781}"/>
              </a:ext>
            </a:extLst>
          </p:cNvPr>
          <p:cNvSpPr txBox="1"/>
          <p:nvPr/>
        </p:nvSpPr>
        <p:spPr>
          <a:xfrm>
            <a:off x="4687422" y="1207996"/>
            <a:ext cx="4318000" cy="219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dirty="0">
                <a:solidFill>
                  <a:srgbClr val="EA4E60"/>
                </a:solidFill>
                <a:latin typeface="Century Gothic"/>
              </a:rPr>
              <a:t>5 primeiras </a:t>
            </a: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segundo </a:t>
            </a:r>
            <a:r>
              <a:rPr lang="pt-BR" sz="2400" i="0" dirty="0" err="1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RedMonk</a:t>
            </a:r>
            <a:endParaRPr lang="pt-BR" sz="2400" i="0" dirty="0">
              <a:solidFill>
                <a:srgbClr val="5F6368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Java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PHP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C#</a:t>
            </a:r>
          </a:p>
        </p:txBody>
      </p:sp>
      <p:pic>
        <p:nvPicPr>
          <p:cNvPr id="26628" name="Picture 4" descr="Top 20 languages over time. X-axis shows time ranging from 2012 to 2022. y-axis shows ranks 1-20. languages are plotted by rank for each semi-annual iteration of the rankings.">
            <a:extLst>
              <a:ext uri="{FF2B5EF4-FFF2-40B4-BE49-F238E27FC236}">
                <a16:creationId xmlns:a16="http://schemas.microsoft.com/office/drawing/2014/main" id="{0D829460-1728-497C-400B-1FDCDF8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0" y="1103242"/>
            <a:ext cx="4164375" cy="33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91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171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6425412" y="1565378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5492750" y="911288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53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81" y="2457666"/>
            <a:ext cx="1437300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988938" y="41076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451720" y="16933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08632" y="9289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6" name="Picture 4" descr="C Sharp (C#) Logo PNG Vector (SVG) Free Download">
            <a:extLst>
              <a:ext uri="{FF2B5EF4-FFF2-40B4-BE49-F238E27FC236}">
                <a16:creationId xmlns:a16="http://schemas.microsoft.com/office/drawing/2014/main" id="{9E3F86FA-C0E5-3D72-62CC-E70A07CD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37" y="2327956"/>
            <a:ext cx="940588" cy="10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70" y="3059752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ícone Ruby, simples, a marca, logo em Devicon">
            <a:extLst>
              <a:ext uri="{FF2B5EF4-FFF2-40B4-BE49-F238E27FC236}">
                <a16:creationId xmlns:a16="http://schemas.microsoft.com/office/drawing/2014/main" id="{E631BB5D-3B51-BDAB-9151-E73AB215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78" y="1315061"/>
            <a:ext cx="1118971" cy="11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Logo Java: valor, história, png, vector">
            <a:extLst>
              <a:ext uri="{FF2B5EF4-FFF2-40B4-BE49-F238E27FC236}">
                <a16:creationId xmlns:a16="http://schemas.microsoft.com/office/drawing/2014/main" id="{13593D4B-28DB-ED89-31B3-6BA1E866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67" y="3601499"/>
            <a:ext cx="1416682" cy="7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PHP: Hypertext Preprocessor">
            <a:extLst>
              <a:ext uri="{FF2B5EF4-FFF2-40B4-BE49-F238E27FC236}">
                <a16:creationId xmlns:a16="http://schemas.microsoft.com/office/drawing/2014/main" id="{666E0AE9-2321-7129-4FE3-3669D16C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32" y="1327952"/>
            <a:ext cx="1436951" cy="8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95;p5">
            <a:extLst>
              <a:ext uri="{FF2B5EF4-FFF2-40B4-BE49-F238E27FC236}">
                <a16:creationId xmlns:a16="http://schemas.microsoft.com/office/drawing/2014/main" id="{CB837EC6-49BE-4673-2BCF-3448FB85553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0484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50370" y="1375800"/>
            <a:ext cx="759711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característica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menos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Prefira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aquela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engajada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9D5CA62D-1DD2-57A5-FCA3-87DC5C5FCE2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8941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Client-side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068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751812" y="1564764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819150" y="910674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Client</a:t>
            </a:r>
          </a:p>
        </p:txBody>
      </p:sp>
    </p:spTree>
    <p:extLst>
      <p:ext uri="{BB962C8B-B14F-4D97-AF65-F5344CB8AC3E}">
        <p14:creationId xmlns:p14="http://schemas.microsoft.com/office/powerpoint/2010/main" val="357904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4179525" y="3714466"/>
            <a:ext cx="2291125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ENIAC (1946)</a:t>
            </a:r>
          </a:p>
        </p:txBody>
      </p:sp>
      <p:pic>
        <p:nvPicPr>
          <p:cNvPr id="2050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5BFB2540-E556-7EE4-DA36-ED7040FD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5" y="1584306"/>
            <a:ext cx="3624664" cy="27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efferson System Network - Informática: INTERNET">
            <a:extLst>
              <a:ext uri="{FF2B5EF4-FFF2-40B4-BE49-F238E27FC236}">
                <a16:creationId xmlns:a16="http://schemas.microsoft.com/office/drawing/2014/main" id="{70776A6B-5F7A-793A-0977-E1706E65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25" y="1038224"/>
            <a:ext cx="3906568" cy="25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46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808088" y="41457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2270870" y="17314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1127782" y="9670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317" y="2052853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4F858E5D-2DA8-30B1-B47B-52AF211E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01" y="2245825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3E945A4-773B-A639-E018-E97270B1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50" y="2801586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956AE4F-81FE-A442-BE43-DC853C47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771" y="2767384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840D6B4-DBBF-8968-5CE4-AF3C10C4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89" y="3067156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ABC72B04-65C6-AE07-40FD-1CE6213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36" y="3056061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5;p5">
            <a:extLst>
              <a:ext uri="{FF2B5EF4-FFF2-40B4-BE49-F238E27FC236}">
                <a16:creationId xmlns:a16="http://schemas.microsoft.com/office/drawing/2014/main" id="{691B8632-FB51-DD5E-5A75-93FA8A723885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6858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35315" y="2100613"/>
            <a:ext cx="8395819" cy="6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Sim!</a:t>
            </a: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254675" y="1486814"/>
            <a:ext cx="71120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?!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(Server-side e Client-side)?</a:t>
            </a:r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0BED3EA1-0CE9-B8CF-B0B6-7D41BE279270}"/>
              </a:ext>
            </a:extLst>
          </p:cNvPr>
          <p:cNvSpPr txBox="1"/>
          <p:nvPr/>
        </p:nvSpPr>
        <p:spPr>
          <a:xfrm>
            <a:off x="350370" y="3730964"/>
            <a:ext cx="283098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150057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41" y="1598768"/>
            <a:ext cx="1531260" cy="15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80" y="3347608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1" y="13031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30" y="3347607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45" y="18525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6" y="18183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84" y="21180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31" y="21069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066A101-7021-B404-A293-8A918C49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09" y="1964326"/>
            <a:ext cx="581130" cy="5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V8 (JavaScript engine) - Wikipedia">
            <a:extLst>
              <a:ext uri="{FF2B5EF4-FFF2-40B4-BE49-F238E27FC236}">
                <a16:creationId xmlns:a16="http://schemas.microsoft.com/office/drawing/2014/main" id="{6FE0F1FC-2C9C-11BB-B036-5C81F7D6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074" y="1025709"/>
            <a:ext cx="690161" cy="6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891" y="2076500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52CB3268-4C4D-4C55-D294-01674201E4CF}"/>
              </a:ext>
            </a:extLst>
          </p:cNvPr>
          <p:cNvCxnSpPr>
            <a:cxnSpLocks/>
          </p:cNvCxnSpPr>
          <p:nvPr/>
        </p:nvCxnSpPr>
        <p:spPr>
          <a:xfrm flipV="1">
            <a:off x="2813262" y="1662616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93684ED-5540-929F-B914-B63B4525C820}"/>
              </a:ext>
            </a:extLst>
          </p:cNvPr>
          <p:cNvCxnSpPr>
            <a:cxnSpLocks/>
          </p:cNvCxnSpPr>
          <p:nvPr/>
        </p:nvCxnSpPr>
        <p:spPr>
          <a:xfrm flipH="1" flipV="1">
            <a:off x="3604233" y="1677492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CD22D9-B05D-8634-C005-BFC2D7681E2D}"/>
              </a:ext>
            </a:extLst>
          </p:cNvPr>
          <p:cNvSpPr txBox="1"/>
          <p:nvPr/>
        </p:nvSpPr>
        <p:spPr>
          <a:xfrm>
            <a:off x="433352" y="4218612"/>
            <a:ext cx="457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https://v8.dev/</a:t>
            </a:r>
          </a:p>
        </p:txBody>
      </p:sp>
    </p:spTree>
    <p:extLst>
      <p:ext uri="{BB962C8B-B14F-4D97-AF65-F5344CB8AC3E}">
        <p14:creationId xmlns:p14="http://schemas.microsoft.com/office/powerpoint/2010/main" val="3055247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902" y="1372748"/>
            <a:ext cx="1262465" cy="12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616" y="2742526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6" y="10745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45" y="2709410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0" y="16239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01" y="15897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19" y="18894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66" y="18783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190" y="3680003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E28217A-2FA0-266F-C161-7A5817DA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44" y="3681089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3DB0D7C-7FE2-DE5C-1DA2-14A7D4A8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65" y="3646887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AFFD858-3AE0-E022-C934-6F5450BE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3" y="3946659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D59A948D-8B71-B038-1BD8-09C816AD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30" y="3935564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4B3F2853-0EE3-A8E4-54A7-1546DAF1DACA}"/>
              </a:ext>
            </a:extLst>
          </p:cNvPr>
          <p:cNvSpPr txBox="1"/>
          <p:nvPr/>
        </p:nvSpPr>
        <p:spPr>
          <a:xfrm>
            <a:off x="719030" y="1075179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Client-side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EAE68DB-C317-F9D7-6EC4-A056EA0AE9FB}"/>
              </a:ext>
            </a:extLst>
          </p:cNvPr>
          <p:cNvSpPr txBox="1"/>
          <p:nvPr/>
        </p:nvSpPr>
        <p:spPr>
          <a:xfrm>
            <a:off x="3032858" y="1072381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Server-side</a:t>
            </a:r>
          </a:p>
        </p:txBody>
      </p:sp>
    </p:spTree>
    <p:extLst>
      <p:ext uri="{BB962C8B-B14F-4D97-AF65-F5344CB8AC3E}">
        <p14:creationId xmlns:p14="http://schemas.microsoft.com/office/powerpoint/2010/main" val="27628474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Polêmico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Talvez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6141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Afinal, HTML é linguagem de programação?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3990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8CED2476-A0A0-6981-BF44-20F3BD75A742}"/>
              </a:ext>
            </a:extLst>
          </p:cNvPr>
          <p:cNvSpPr txBox="1"/>
          <p:nvPr/>
        </p:nvSpPr>
        <p:spPr>
          <a:xfrm>
            <a:off x="257735" y="957801"/>
            <a:ext cx="8628530" cy="33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HTML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o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consegue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delimitadores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comportamento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85703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CSV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585320" y="2292351"/>
            <a:ext cx="6806080" cy="171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 Lucia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maria@dio.me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 Almeida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jorge@dio.me</a:t>
            </a: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65CD1435-73C5-0D65-4AE8-2F9F604B0799}"/>
              </a:ext>
            </a:extLst>
          </p:cNvPr>
          <p:cNvSpPr/>
          <p:nvPr/>
        </p:nvSpPr>
        <p:spPr>
          <a:xfrm>
            <a:off x="7810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7F34BE31-10F4-8D4E-5906-97B2D5671F87}"/>
              </a:ext>
            </a:extLst>
          </p:cNvPr>
          <p:cNvSpPr/>
          <p:nvPr/>
        </p:nvSpPr>
        <p:spPr>
          <a:xfrm>
            <a:off x="14255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470556D1-64E9-E137-8214-CF7BDE3CC64B}"/>
              </a:ext>
            </a:extLst>
          </p:cNvPr>
          <p:cNvSpPr/>
          <p:nvPr/>
        </p:nvSpPr>
        <p:spPr>
          <a:xfrm>
            <a:off x="23780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535EFA9-B4A0-0F6D-29EE-E23EABDC3A3B}"/>
              </a:ext>
            </a:extLst>
          </p:cNvPr>
          <p:cNvSpPr/>
          <p:nvPr/>
        </p:nvSpPr>
        <p:spPr>
          <a:xfrm>
            <a:off x="32448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0645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HTML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730924" y="1253904"/>
            <a:ext cx="7905075" cy="337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Eu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&lt;strong&gt;&lt;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&gt;&lt;/strong&gt;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Eu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</a:p>
        </p:txBody>
      </p:sp>
    </p:spTree>
    <p:extLst>
      <p:ext uri="{BB962C8B-B14F-4D97-AF65-F5344CB8AC3E}">
        <p14:creationId xmlns:p14="http://schemas.microsoft.com/office/powerpoint/2010/main" val="12130407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g116d3f5ae16_1_6">
            <a:extLst>
              <a:ext uri="{FF2B5EF4-FFF2-40B4-BE49-F238E27FC236}">
                <a16:creationId xmlns:a16="http://schemas.microsoft.com/office/drawing/2014/main" id="{8CF89EAE-47D0-47F0-BD08-BD310981BE69}"/>
              </a:ext>
            </a:extLst>
          </p:cNvPr>
          <p:cNvSpPr/>
          <p:nvPr/>
        </p:nvSpPr>
        <p:spPr>
          <a:xfrm>
            <a:off x="1952169" y="3191985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lang="pt-BR"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4349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E04331-6E34-453F-A265-6024BCDBAC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7572E0-896D-43F8-A07F-15D5B92B539F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54E3F3C7-389B-4C72-9EF8-D72656CF6E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2138</Words>
  <Application>Microsoft Office PowerPoint</Application>
  <PresentationFormat>Apresentação na tela (16:9)</PresentationFormat>
  <Paragraphs>430</Paragraphs>
  <Slides>99</Slides>
  <Notes>99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99</vt:i4>
      </vt:variant>
    </vt:vector>
  </HeadingPairs>
  <TitlesOfParts>
    <vt:vector size="10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Diogo Medeiros Mainardes</cp:lastModifiedBy>
  <cp:revision>13</cp:revision>
  <dcterms:modified xsi:type="dcterms:W3CDTF">2023-07-17T05:51:30Z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